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gif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e66c53c93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e66c53c93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68beab4c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e68beab4c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e66c53c93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e66c53c93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e66eb6d1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e66eb6d1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e66eb6d13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e66eb6d13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e66eb6d13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e66eb6d13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e66eb6d138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e66eb6d138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e66eb6d13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e66eb6d13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e66eb6d13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e66eb6d13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e66eb6d13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e66eb6d13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6592255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e6592255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6592255f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6592255f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e6592255f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e6592255f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e6592255f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e6592255f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e6592255f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e6592255f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e6592255f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e6592255f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e6592255f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e6592255f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6592255f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e6592255f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3.png"/><Relationship Id="rId4" Type="http://schemas.openxmlformats.org/officeDocument/2006/relationships/image" Target="../media/image44.png"/><Relationship Id="rId5" Type="http://schemas.openxmlformats.org/officeDocument/2006/relationships/image" Target="../media/image28.png"/><Relationship Id="rId6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Relationship Id="rId5" Type="http://schemas.openxmlformats.org/officeDocument/2006/relationships/image" Target="../media/image42.png"/><Relationship Id="rId6" Type="http://schemas.openxmlformats.org/officeDocument/2006/relationships/image" Target="../media/image22.png"/><Relationship Id="rId7" Type="http://schemas.openxmlformats.org/officeDocument/2006/relationships/image" Target="../media/image30.png"/><Relationship Id="rId8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Relationship Id="rId4" Type="http://schemas.openxmlformats.org/officeDocument/2006/relationships/image" Target="../media/image4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3.png"/><Relationship Id="rId4" Type="http://schemas.openxmlformats.org/officeDocument/2006/relationships/image" Target="../media/image29.png"/><Relationship Id="rId5" Type="http://schemas.openxmlformats.org/officeDocument/2006/relationships/image" Target="../media/image27.png"/><Relationship Id="rId6" Type="http://schemas.openxmlformats.org/officeDocument/2006/relationships/image" Target="../media/image38.png"/><Relationship Id="rId7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0.png"/><Relationship Id="rId4" Type="http://schemas.openxmlformats.org/officeDocument/2006/relationships/image" Target="../media/image3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4.png"/><Relationship Id="rId4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9.png"/><Relationship Id="rId4" Type="http://schemas.openxmlformats.org/officeDocument/2006/relationships/image" Target="../media/image1.png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37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5.png"/><Relationship Id="rId6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Relationship Id="rId6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15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To my dearest food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25" y="716125"/>
            <a:ext cx="8610600" cy="322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2"/>
          <p:cNvSpPr txBox="1"/>
          <p:nvPr/>
        </p:nvSpPr>
        <p:spPr>
          <a:xfrm>
            <a:off x="740625" y="208000"/>
            <a:ext cx="746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The vertex = ingredients the same way but with some data tuning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6250" y="206825"/>
            <a:ext cx="4260700" cy="44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25" y="2623525"/>
            <a:ext cx="4588721" cy="257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668775" cy="26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4"/>
          <p:cNvSpPr txBox="1"/>
          <p:nvPr/>
        </p:nvSpPr>
        <p:spPr>
          <a:xfrm>
            <a:off x="277825" y="2477300"/>
            <a:ext cx="3520200" cy="3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</a:rPr>
              <a:t>Recipes as vertex. Without water and salt. Almost a clique.</a:t>
            </a:r>
            <a:endParaRPr sz="900">
              <a:solidFill>
                <a:schemeClr val="dk2"/>
              </a:solidFill>
            </a:endParaRPr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0"/>
            <a:ext cx="4571999" cy="257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73273" y="2571325"/>
            <a:ext cx="4399202" cy="2572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 txBox="1"/>
          <p:nvPr/>
        </p:nvSpPr>
        <p:spPr>
          <a:xfrm>
            <a:off x="4836525" y="2477300"/>
            <a:ext cx="3520200" cy="3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</a:rPr>
              <a:t>Ingredients </a:t>
            </a:r>
            <a:r>
              <a:rPr lang="it" sz="900">
                <a:solidFill>
                  <a:schemeClr val="dk2"/>
                </a:solidFill>
              </a:rPr>
              <a:t>as vertex.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02" y="-77000"/>
            <a:ext cx="743659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5"/>
          <p:cNvPicPr preferRelativeResize="0"/>
          <p:nvPr/>
        </p:nvPicPr>
        <p:blipFill rotWithShape="1">
          <a:blip r:embed="rId4">
            <a:alphaModFix/>
          </a:blip>
          <a:srcRect b="4425" l="0" r="0" t="0"/>
          <a:stretch/>
        </p:blipFill>
        <p:spPr>
          <a:xfrm>
            <a:off x="647700" y="1324437"/>
            <a:ext cx="3924300" cy="215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 rotWithShape="1">
          <a:blip r:embed="rId5">
            <a:alphaModFix/>
          </a:blip>
          <a:srcRect b="0" l="6550" r="0" t="7783"/>
          <a:stretch/>
        </p:blipFill>
        <p:spPr>
          <a:xfrm>
            <a:off x="6112425" y="0"/>
            <a:ext cx="3031575" cy="315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5"/>
          <p:cNvSpPr txBox="1"/>
          <p:nvPr/>
        </p:nvSpPr>
        <p:spPr>
          <a:xfrm>
            <a:off x="1533550" y="308625"/>
            <a:ext cx="5215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b="1" lang="it" sz="1800">
                <a:solidFill>
                  <a:schemeClr val="dk2"/>
                </a:solidFill>
              </a:rPr>
              <a:t>Rating:</a:t>
            </a:r>
            <a:br>
              <a:rPr b="1" lang="it" sz="1800">
                <a:solidFill>
                  <a:schemeClr val="dk2"/>
                </a:solidFill>
              </a:rPr>
            </a:br>
            <a:r>
              <a:rPr lang="it" sz="1800">
                <a:solidFill>
                  <a:schemeClr val="dk2"/>
                </a:solidFill>
              </a:rPr>
              <a:t>It is the mean rating of the recipes connecting 2 ingredients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6539850" y="2964750"/>
            <a:ext cx="24177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2"/>
                </a:solidFill>
              </a:rPr>
              <a:t>How rating is divided among the edges of Vertex = ingredients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793847"/>
            <a:ext cx="9143999" cy="1272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2893" y="96250"/>
            <a:ext cx="7758214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43125" y="844038"/>
            <a:ext cx="1323975" cy="23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7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7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8125"/>
            <a:ext cx="5876925" cy="349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9400" y="2434525"/>
            <a:ext cx="6434598" cy="329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6"/>
          <p:cNvSpPr txBox="1"/>
          <p:nvPr/>
        </p:nvSpPr>
        <p:spPr>
          <a:xfrm>
            <a:off x="1744100" y="80850"/>
            <a:ext cx="48897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Ingredients connected by a 5 stars rating edge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-1"/>
            <a:ext cx="8335142" cy="499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2350" y="626429"/>
            <a:ext cx="4277775" cy="104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5500" y="3832823"/>
            <a:ext cx="1480175" cy="100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400" y="1668799"/>
            <a:ext cx="2880297" cy="80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91850" y="1668797"/>
            <a:ext cx="2559078" cy="80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7"/>
          <p:cNvSpPr txBox="1"/>
          <p:nvPr/>
        </p:nvSpPr>
        <p:spPr>
          <a:xfrm>
            <a:off x="1626675" y="0"/>
            <a:ext cx="5421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Ingredients connected by a 3.5&lt;= stars rating edge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328689"/>
            <a:ext cx="8991601" cy="4486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328688"/>
            <a:ext cx="3571875" cy="6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263575" y="98500"/>
            <a:ext cx="85206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500"/>
              <a:t>So, these are the most preferred ingredients by the community of GialloZafferano:</a:t>
            </a:r>
            <a:endParaRPr b="1"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9"/>
          <p:cNvSpPr txBox="1"/>
          <p:nvPr>
            <p:ph idx="1" type="body"/>
          </p:nvPr>
        </p:nvSpPr>
        <p:spPr>
          <a:xfrm>
            <a:off x="263575" y="863700"/>
            <a:ext cx="8520600" cy="39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[1] "Semi di papavero"                "Semi di sesamo"                  "Semi di sesamo nero"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[4] "Semi di zucca"                   "Semola"                          "Semola di grano duro rimacinata"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[7] "Senape all'antica"               "Senape di Digione"               "Seppie"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[10] "Sfilati con olive al forno"      "Spaghettoni"                     "Spalmabile alla ricotta"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[13] "Speck"                           "Spinaci"                         "Spinacini"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[16] "Stracapra"                       "Stracciatella"                   "Succo d'arancia"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[19] "Succo di lime"                   "Succo di limone"                 "Succo di mela"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[22] "Tabasco®"                        "Taccole"                         "Tahina"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[25] "Taralli"                         "Tarassaco"                       "Timo"  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[28] "Tonno affumicato"                "Trota"                           "Tuorli"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[31] "Tè verde Matcha"                 "Uova"                            "Uvetta"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[34] "Valeriana (songino)"             "Vino bianco"                     "Wasabi"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[37] "Whisky"                          "Worcestershire sauce"            "Yogurt al caramello salato"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[40] "Yogurt magro"                    "Zafferano in pistilli"           "Zucca delica"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[43] "Zucca violina"                   "Paccheri"                        "Zenzero in polvere"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[46] "Verza"                           "Peperoni verdi"                  "Squacquerone"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[49] "Tonno sott'olio"                 "Zucchine"                        "Vino rosso"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[52] "Zucca napoletana"                "Zafferano"                       "Sciroppo di latte di mandorla"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[55] "Yogurt al miele"                 "Uva rossa"                       "Zucchero"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[58] "Uva passa"                       "Scamorza affumicata"             "Zucchine bianche"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[61] "Granella di zucchero"            "Zenzero fresco"                  "Salmone"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[64] "Songino"                         "Stracchino"                      "Sedanini Rigati senza glutine"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[67] "Scorza d'arancia"                "Zucchero a velo"                 </a:t>
            </a:r>
            <a:r>
              <a:rPr lang="it" sz="825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"Spaghetti"</a:t>
            </a: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[70] "Tranci di salmone"               "Yogurt"                          "Vino bianco secco"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[73] "Tofu"                            "Zucchero di canna"               "Senape"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[76] "Spaghetti Integrali"             "Verdure miste"                   "Scarola"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[79] "Topinambur"                      "Taleggio"                        "Vongole"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[82] "Sedano rapa"                     "Yogurt bianco naturale"          "Prosciutto crudo"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[85] "Yogurt greco"                    "Tagliata di petto di pollo"      "Vino di riso"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[88] "Sciroppo di zucchero"            "Fagioli borlotti"                "Pomodori piccadilly"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[91] "Verzini"                         "Vaniglia"                        "Tonno" 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[94] "Riso per sushi"                  "Zucca"                           "Zuccherini"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[97] "Mele"                            "Zucca butternut"                 "Mortadella"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[100] "Panettone"                       "Vitello"                         "Lasagne all'uovo"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[103] "Marmellata di arance"            "Toma piemontese"                 "Sciroppo di amarene"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[106] "Riso Arborio"                    "Timo limonato"                   "Zucchero muscovado"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[109] "Nutella"                         "Zucca mantovana"                 "Zucchero grezzo di canna"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688"/>
              <a:buNone/>
            </a:pPr>
            <a:r>
              <a:t/>
            </a:r>
            <a:endParaRPr sz="1125"/>
          </a:p>
        </p:txBody>
      </p:sp>
      <p:sp>
        <p:nvSpPr>
          <p:cNvPr id="204" name="Google Shape;204;p29"/>
          <p:cNvSpPr txBox="1"/>
          <p:nvPr>
            <p:ph idx="1" type="body"/>
          </p:nvPr>
        </p:nvSpPr>
        <p:spPr>
          <a:xfrm>
            <a:off x="263575" y="863700"/>
            <a:ext cx="8520600" cy="39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[1] "Semi di papavero"                "Semi di sesamo"                  "Semi di sesamo nero"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[4] "Semi di zucca"                   "Semola"                          "Semola di grano duro rimacinata"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[7] "Senape all'antica"               "Senape di Digione"               "Seppie"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[10] "Sfilati con olive al forno"      </a:t>
            </a:r>
            <a:r>
              <a:rPr lang="it" sz="825">
                <a:solidFill>
                  <a:srgbClr val="000000"/>
                </a:solidFill>
                <a:highlight>
                  <a:srgbClr val="FF9900"/>
                </a:highlight>
                <a:latin typeface="Courier New"/>
                <a:ea typeface="Courier New"/>
                <a:cs typeface="Courier New"/>
                <a:sym typeface="Courier New"/>
              </a:rPr>
              <a:t>"Spaghettoni"</a:t>
            </a: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"Spalmabile alla ricotta"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[13] "Speck"                           "Spinaci"                         "Spinacini"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[16] "Stracapra"                       "Stracciatella"                   "Succo d'arancia"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[19] "Succo di lime"                   "Succo di limone"                 "Succo di mela"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[22] "Tabasco®"                        "Taccole"                         "Tahina"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[25] "Taralli"                         "Tarassaco"                       "Timo"  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[28] "Tonno affumicato"                "Trota"                           "Tuorli"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[31] "Tè verde Matcha"                 "Uova"                            "Uvetta"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[34] "Valeriana (songino)"             "Vino bianco"                     "Wasabi"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[37] "Whisky"                          "Worcestershire sauce"            "Yogurt al caramello salato"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[40] "Yogurt magro"                    "Zafferano in pistilli"           "Zucca delica"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[43] "Zucca violina"                   "Paccheri"                        "Zenzero in polvere"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[46] "Verza"                           "Peperoni verdi"                  "Squacquerone"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[49] "Tonno sott'olio"                 "Zucchine"                        "Vino rosso"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[52] "Zucca napoletana"                "Zafferano"                       "Sciroppo di latte di mandorla"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[55] "Yogurt al miele"                 "Uva rossa"                       "Zucchero"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[58] "Uva passa"                       "Scamorza affumicata"             </a:t>
            </a:r>
            <a:r>
              <a:rPr lang="it" sz="825">
                <a:solidFill>
                  <a:srgbClr val="00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"Zucchine bianche" </a:t>
            </a: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[61] "Granella di zucchero"            "Zenzero fresco"                  "Salmone"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[64] "Songino"                         "Stracchino"                      "Sedanini Rigati senza glutine"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[67] "Scorza d'arancia"                "Zucchero a velo"                 </a:t>
            </a:r>
            <a:r>
              <a:rPr lang="it" sz="825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"Spaghetti"</a:t>
            </a: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[70] "Tranci di salmone"               "Yogurt"                          "Vino bianco secco"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[73] "Tofu"                            "Zucchero di canna"               "Senape"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[76] "Spaghetti Integrali"             "Verdure miste"                   "Scarola"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[79] "Topinambur"                      "Taleggio"                        "Vongole"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[82] "Sedano rapa"                     "Yogurt bianco naturale"          </a:t>
            </a:r>
            <a:r>
              <a:rPr lang="it" sz="825">
                <a:solidFill>
                  <a:srgbClr val="000000"/>
                </a:solidFill>
                <a:highlight>
                  <a:srgbClr val="FF9900"/>
                </a:highlight>
                <a:latin typeface="Courier New"/>
                <a:ea typeface="Courier New"/>
                <a:cs typeface="Courier New"/>
                <a:sym typeface="Courier New"/>
              </a:rPr>
              <a:t>"Prosciutto crudo"</a:t>
            </a: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[85] "Yogurt greco"                    "Tagliata di petto di pollo"      "Vino di riso"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[88] "Sciroppo di zucchero"            "Fagioli borlotti"                "Pomodori piccadilly"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[91] "Verzini"                         "Vaniglia"                        "Tonno"     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[94] "Riso per sushi"                  "Zucca"                           "Zuccherini"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[97] "Mele"                            "Zucca butternut"                 "Mortadella"      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[100] "Panettone"                       "Vitello"                         "Lasagne all'uovo"  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[103] "Marmellata di arance"            "Toma piemontese"                 "Sciroppo di amarene"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[106] "Riso Arborio"                    "Timo limonato"                   "Zucchero muscovado"      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[109] </a:t>
            </a:r>
            <a:r>
              <a:rPr lang="it" sz="825">
                <a:solidFill>
                  <a:srgbClr val="000000"/>
                </a:solidFill>
                <a:highlight>
                  <a:srgbClr val="FF9900"/>
                </a:highlight>
                <a:latin typeface="Courier New"/>
                <a:ea typeface="Courier New"/>
                <a:cs typeface="Courier New"/>
                <a:sym typeface="Courier New"/>
              </a:rPr>
              <a:t>"Nutella"</a:t>
            </a:r>
            <a:r>
              <a:rPr lang="it" sz="825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"Zucca mantovana"                 "Zucchero grezzo di canna"       </a:t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825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688"/>
              <a:buNone/>
            </a:pPr>
            <a:r>
              <a:t/>
            </a:r>
            <a:endParaRPr sz="1125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1675" y="2246550"/>
            <a:ext cx="6626300" cy="169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0"/>
          <p:cNvSpPr txBox="1"/>
          <p:nvPr/>
        </p:nvSpPr>
        <p:spPr>
          <a:xfrm>
            <a:off x="1128075" y="321475"/>
            <a:ext cx="60159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Interesting Fact:</a:t>
            </a:r>
            <a:br>
              <a:rPr lang="it" sz="1800">
                <a:solidFill>
                  <a:schemeClr val="dk2"/>
                </a:solidFill>
              </a:rPr>
            </a:br>
            <a:r>
              <a:rPr lang="it" sz="1800">
                <a:solidFill>
                  <a:schemeClr val="dk2"/>
                </a:solidFill>
              </a:rPr>
              <a:t>In GialloZafferano, do not exist worst ingredients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1" name="Google Shape;211;p30"/>
          <p:cNvSpPr/>
          <p:nvPr/>
        </p:nvSpPr>
        <p:spPr>
          <a:xfrm>
            <a:off x="983700" y="3613325"/>
            <a:ext cx="6545100" cy="269400"/>
          </a:xfrm>
          <a:prstGeom prst="rect">
            <a:avLst/>
          </a:prstGeom>
          <a:solidFill>
            <a:srgbClr val="EEEEEE">
              <a:alpha val="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FF0000"/>
              </a:solidFill>
            </a:endParaRPr>
          </a:p>
        </p:txBody>
      </p:sp>
      <p:pic>
        <p:nvPicPr>
          <p:cNvPr id="212" name="Google Shape;21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1675" y="1180500"/>
            <a:ext cx="6679425" cy="106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What did we learn?</a:t>
            </a:r>
            <a:endParaRPr/>
          </a:p>
        </p:txBody>
      </p:sp>
      <p:sp>
        <p:nvSpPr>
          <p:cNvPr id="218" name="Google Shape;218;p31"/>
          <p:cNvSpPr txBox="1"/>
          <p:nvPr/>
        </p:nvSpPr>
        <p:spPr>
          <a:xfrm>
            <a:off x="358050" y="1293625"/>
            <a:ext cx="15786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NEVER say: 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9" name="Google Shape;219;p31"/>
          <p:cNvSpPr txBox="1"/>
          <p:nvPr/>
        </p:nvSpPr>
        <p:spPr>
          <a:xfrm>
            <a:off x="1744100" y="1293625"/>
            <a:ext cx="1520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Che schifo!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Bleah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20" name="Google Shape;220;p31"/>
          <p:cNvSpPr txBox="1"/>
          <p:nvPr/>
        </p:nvSpPr>
        <p:spPr>
          <a:xfrm>
            <a:off x="877825" y="2073275"/>
            <a:ext cx="62853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You risk to make someone angry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21" name="Google Shape;221;p31"/>
          <p:cNvSpPr txBox="1"/>
          <p:nvPr/>
        </p:nvSpPr>
        <p:spPr>
          <a:xfrm>
            <a:off x="396550" y="2949175"/>
            <a:ext cx="181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ALWAYS say:</a:t>
            </a:r>
            <a:br>
              <a:rPr lang="it" sz="1800">
                <a:solidFill>
                  <a:schemeClr val="dk2"/>
                </a:solidFill>
              </a:rPr>
            </a:br>
            <a:r>
              <a:rPr lang="it" sz="1800">
                <a:solidFill>
                  <a:schemeClr val="dk2"/>
                </a:solidFill>
              </a:rPr>
              <a:t>(if it’s the truth)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22" name="Google Shape;222;p31"/>
          <p:cNvSpPr txBox="1"/>
          <p:nvPr/>
        </p:nvSpPr>
        <p:spPr>
          <a:xfrm>
            <a:off x="2321625" y="3141675"/>
            <a:ext cx="14535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YUMMY!!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Let’s scrape Giallo Zafferano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5625"/>
            <a:ext cx="9262798" cy="295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23615" l="19244" r="0" t="24482"/>
          <a:stretch/>
        </p:blipFill>
        <p:spPr>
          <a:xfrm>
            <a:off x="176550" y="2217425"/>
            <a:ext cx="7384175" cy="248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0" l="526" r="54105" t="81063"/>
          <a:stretch/>
        </p:blipFill>
        <p:spPr>
          <a:xfrm>
            <a:off x="429250" y="335993"/>
            <a:ext cx="7775251" cy="1699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3800" y="2295525"/>
            <a:ext cx="5013751" cy="127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03550" y="3452449"/>
            <a:ext cx="1043875" cy="12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63927" l="21038" r="25304" t="0"/>
          <a:stretch/>
        </p:blipFill>
        <p:spPr>
          <a:xfrm>
            <a:off x="209550" y="161300"/>
            <a:ext cx="4906477" cy="173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b="0" l="0" r="49413" t="75367"/>
          <a:stretch/>
        </p:blipFill>
        <p:spPr>
          <a:xfrm>
            <a:off x="1462450" y="3245800"/>
            <a:ext cx="7119574" cy="182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2438" y="2019300"/>
            <a:ext cx="509587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5425" y="747349"/>
            <a:ext cx="1043875" cy="12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5025"/>
            <a:ext cx="6281824" cy="46131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5353575" y="3337400"/>
            <a:ext cx="3041700" cy="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and some more stuff….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2151" y="2020075"/>
            <a:ext cx="4079776" cy="3123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49425" y="7050"/>
            <a:ext cx="6337800" cy="144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445026"/>
            <a:ext cx="7746575" cy="423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/>
        </p:nvSpPr>
        <p:spPr>
          <a:xfrm>
            <a:off x="2052100" y="198600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Recipe name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2052100" y="792270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Ingredients quantity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2052100" y="476849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Ingredients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2052100" y="1107683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Rating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2052100" y="1428512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Description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2052100" y="1760149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Cooking time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2052100" y="2043467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Preparation time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2052100" y="2348419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Cost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2052100" y="2658423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Steps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2052100" y="2968425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Conservation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2052100" y="3251743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Difficulty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2052100" y="3556695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Notes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2052100" y="3866699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Link to image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2052100" y="4144970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Quantity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2052100" y="4454975"/>
            <a:ext cx="4514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➔"/>
            </a:pPr>
            <a:r>
              <a:rPr lang="it" sz="1800">
                <a:solidFill>
                  <a:schemeClr val="dk2"/>
                </a:solidFill>
              </a:rPr>
              <a:t>Tags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5059" y="2213548"/>
            <a:ext cx="4618941" cy="196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/>
        </p:nvSpPr>
        <p:spPr>
          <a:xfrm>
            <a:off x="6529350" y="4078925"/>
            <a:ext cx="20934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6938 Recipes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3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4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8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1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2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3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6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42175" y="43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2"/>
                </a:solidFill>
              </a:rPr>
              <a:t>Two ways to represent the data:</a:t>
            </a:r>
            <a:endParaRPr sz="2200">
              <a:solidFill>
                <a:schemeClr val="dk2"/>
              </a:solidFill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9353" y="277550"/>
            <a:ext cx="4338225" cy="331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4300" y="2215800"/>
            <a:ext cx="3670002" cy="270192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92025" y="11417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t"/>
              <a:t>Vertex = ingredients</a:t>
            </a:r>
            <a:br>
              <a:rPr lang="it"/>
            </a:br>
            <a:r>
              <a:rPr lang="it"/>
              <a:t>Edges = recipes</a:t>
            </a:r>
            <a:br>
              <a:rPr lang="it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t"/>
              <a:t>Vertex = recipes</a:t>
            </a:r>
            <a:br>
              <a:rPr lang="it"/>
            </a:br>
            <a:r>
              <a:rPr lang="it"/>
              <a:t>Edges = ingredients</a:t>
            </a:r>
            <a:br>
              <a:rPr lang="it"/>
            </a:br>
            <a:endParaRPr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9699" y="54616"/>
            <a:ext cx="1112925" cy="1434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13825" y="2671725"/>
            <a:ext cx="698950" cy="30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025" y="746326"/>
            <a:ext cx="8255950" cy="41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/>
          <p:nvPr/>
        </p:nvSpPr>
        <p:spPr>
          <a:xfrm>
            <a:off x="400450" y="110800"/>
            <a:ext cx="84171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This is how i got the vertex = recipes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45611" y="593926"/>
            <a:ext cx="198011" cy="9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06789" y="593926"/>
            <a:ext cx="198011" cy="9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025" y="4870169"/>
            <a:ext cx="2895325" cy="14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 rotWithShape="1">
          <a:blip r:embed="rId6">
            <a:alphaModFix/>
          </a:blip>
          <a:srcRect b="74980" l="0" r="20070" t="13114"/>
          <a:stretch/>
        </p:blipFill>
        <p:spPr>
          <a:xfrm>
            <a:off x="3945325" y="916600"/>
            <a:ext cx="5044349" cy="56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